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.bing.com/th/id/OIP.sb81F0_hjaPtkEpqGZuyxwHaD4?rs=1&amp;pid=ImgDetMain" TargetMode="External"/><Relationship Id="rId3" Type="http://schemas.openxmlformats.org/officeDocument/2006/relationships/hyperlink" Target="https://optical-tech-group.toyotec.com/wp-content/uploads/2021/01/29_1-scaled.jp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obilenews.hsbc.com/wp-content/uploads/2020/08/200812-through-the-eyes-of-a-robot-1600x900-1.jp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outledge.co.uk/rsc/images/crccms/blog/HSCX22SCI003-blog-948w-B-Nature_Can_We_Put_A_Value_On_It_Value_Definitions_.jpg" TargetMode="External"/><Relationship Id="rId3" Type="http://schemas.openxmlformats.org/officeDocument/2006/relationships/hyperlink" Target="https://thumbs.dreamstime.com/b/happy-farmer-growing-tomatoes-greenhouse-closeup-photo-124252558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posts/yuryshamrei_the-future-of-farming-where-iot-ai-and-activity-7184128078565015552-nd8n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https://th.bing.com/th/id/OIP.sb81F0_hjaPtkEpqGZuyxwHaD4?rs=1&amp;pid=ImgDetMain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https://optical-tech-group.toyotec.com/wp-content/uploads/2021/01/29_1-scaled.jpg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aeb999d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aeb999d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https://www.mobilenews.hsbc.com/wp-content/uploads/2020/08/200812-through-the-eyes-of-a-robot-1600x900-1.jpg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eb999df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eb999df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aeb999df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aeb999df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aeb999df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aeb999df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aeb999df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aeb999d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aeb999d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aeb999d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https://www.routledge.co.uk/rsc/images/crccms/blog/HSCX22SCI003-blog-948w-B-Nature_Can_We_Put_A_Value_On_It_Value_Definitions_.jpg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https://thumbs.dreamstime.com/b/happy-farmer-growing-tomatoes-greenhouse-closeup-photo-124252558.jpg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aeb999df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aeb999df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https://www.linkedin.com/posts/yuryshamrei_the-future-of-farming-where-iot-ai-and-activity-7184128078565015552-nd8n/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aeb999df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aeb999df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h.bing.com/th/id/OIP.sb81F0_hjaPtkEpqGZuyxwHaD4?rs=1&amp;pid=ImgDetMain" TargetMode="External"/><Relationship Id="rId4" Type="http://schemas.openxmlformats.org/officeDocument/2006/relationships/hyperlink" Target="https://optical-tech-group.toyotec.com/wp-content/uploads/2021/01/29_1-scaled.jpg" TargetMode="External"/><Relationship Id="rId5" Type="http://schemas.openxmlformats.org/officeDocument/2006/relationships/hyperlink" Target="https://www.mobilenews.hsbc.com/wp-content/uploads/2020/08/200812-through-the-eyes-of-a-robot-1600x900-1.jpg" TargetMode="External"/><Relationship Id="rId6" Type="http://schemas.openxmlformats.org/officeDocument/2006/relationships/hyperlink" Target="https://www.routledge.co.uk/rsc/images/crccms/blog/HSCX22SCI003-blog-948w-B-Nature_Can_We_Put_A_Value_On_It_Value_Definitions_.jpg" TargetMode="External"/><Relationship Id="rId7" Type="http://schemas.openxmlformats.org/officeDocument/2006/relationships/hyperlink" Target="https://thumbs.dreamstime.com/b/happy-farmer-growing-tomatoes-greenhouse-closeup-photo-124252558.jpg" TargetMode="External"/><Relationship Id="rId8" Type="http://schemas.openxmlformats.org/officeDocument/2006/relationships/hyperlink" Target="https://www.linkedin.com/posts/yuryshamrei_the-future-of-farming-where-iot-ai-and-activity-7184128078565015552-nd8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4780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Applications in Agriculture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987150"/>
            <a:ext cx="4592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17"/>
              <a:t>Team 14 – </a:t>
            </a:r>
            <a:r>
              <a:rPr lang="en" sz="1717"/>
              <a:t>Anna Williams, Lonica McKinney, Nat Raudenbush and Gianni Baz </a:t>
            </a:r>
            <a:endParaRPr sz="1717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525" y="665849"/>
            <a:ext cx="3453201" cy="1807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525" y="2660709"/>
            <a:ext cx="3453201" cy="23007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985550" y="2063988"/>
            <a:ext cx="3899700" cy="22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AI applications to determine if agricultural produce is free of defects, ripe and in prime condition to sell/consume?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 relevance: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Can use computer vision + our many different models to determine how to accurately predict the tomato classification 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39400"/>
            <a:ext cx="4026624" cy="22649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69550" y="4501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/>
              <a:t>Research Paper: </a:t>
            </a:r>
            <a:r>
              <a:rPr i="1" lang="en" sz="1855">
                <a:solidFill>
                  <a:schemeClr val="accent1"/>
                </a:solidFill>
              </a:rPr>
              <a:t>Comparison between soft computing methods for tomato quality grading using machine vision </a:t>
            </a:r>
            <a:endParaRPr i="1" sz="1855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4"/>
              <a:t>  </a:t>
            </a:r>
            <a:endParaRPr sz="1744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229175"/>
            <a:ext cx="76887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Setup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From Journal of Food Measurement and Characteristic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Motivation of Study: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design an accurate system that uses different AI models to help farmers and customers predict defects and classify tomatoes correctly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Set: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a data set from a farm in a village in Iran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840 images - </a:t>
            </a:r>
            <a:r>
              <a:rPr lang="en"/>
              <a:t>classified</a:t>
            </a:r>
            <a:r>
              <a:rPr lang="en"/>
              <a:t> into 7 categories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Inputs - 7(radius, difference between red/green/blue intensity, image entropy, boundary length)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Outputs - 5 </a:t>
            </a:r>
            <a:r>
              <a:rPr lang="en"/>
              <a:t>classes</a:t>
            </a:r>
            <a:r>
              <a:rPr lang="en"/>
              <a:t> (circular red, circular green, decayed, non-red premature, red w/ bad tissue) 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688" y="3644149"/>
            <a:ext cx="5032425" cy="14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8725" y="589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Paper Methods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8725" y="1391575"/>
            <a:ext cx="88653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Utilized pattern neural networks and scaled conjunction gradient backpropagation – 5 neurons in output layer for 5 classes 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ELM(wave kernel), (base), (RBF kernel) - type of neural network that specifies input randomly and output analytically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Regression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Basic neural network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Deep Learning in form of deep stacked sparse autoencoders (DSSAEs) - multi-layer (what we learned)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Adaptive neuro-fuzzy inference system (ANFIS) - assumes a linear relationship between inputs and outputs and uses fuzzy operator for output production (a bunch of if then rules basically) 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One with one and one with 2 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25" y="3129550"/>
            <a:ext cx="58866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57950" y="3484950"/>
            <a:ext cx="29787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Performed each one 100 times getting average accuracy, RMSE and confusion matrix.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17375" y="616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Research Paper 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117375" y="1250550"/>
            <a:ext cx="4868100" cy="17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(DSSAEs) or deep learning models proved to be the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effective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Highest RMSE, correct classification, best sensitivity/specificity, area under curve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Capable of classifying directly from tomato image data without the application of image processing techniques to extract features 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11" y="2910075"/>
            <a:ext cx="3155839" cy="2030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350" y="1563275"/>
            <a:ext cx="4145126" cy="3376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87550" y="56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 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87550" y="1333325"/>
            <a:ext cx="50592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 - </a:t>
            </a:r>
            <a:r>
              <a:rPr lang="en"/>
              <a:t>Tomatoes Dataset (Kaggle)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7226 Images (6500 train, 724 validation),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4 classes - Ripe, Unripe, old, damages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Model - </a:t>
            </a:r>
            <a:r>
              <a:rPr lang="en"/>
              <a:t>VGG16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Transfer learning model comprised of 13 convolutional layers plus 3 fully connected layers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Weights: imagenet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Fit over 5 epochs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Accuracy: 93%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Potential Future Expansion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Training longer with more epochs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Trying different hyperparameters or different model structures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Using more images that are on the vine or in bulk post harvesting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550" y="756425"/>
            <a:ext cx="1037812" cy="10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63" y="756425"/>
            <a:ext cx="1037812" cy="10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550" y="1793925"/>
            <a:ext cx="1037812" cy="10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363" y="1793925"/>
            <a:ext cx="1037812" cy="10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0244" y="2864975"/>
            <a:ext cx="3415850" cy="21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559825" y="548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 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559825" y="1385046"/>
            <a:ext cx="8274300" cy="17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Impact on employment –</a:t>
            </a:r>
            <a:r>
              <a:rPr lang="en"/>
              <a:t>  “eventually avoiding the need for a human expert.”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Bias and fairness –</a:t>
            </a:r>
            <a:r>
              <a:rPr lang="en"/>
              <a:t> intrinsic and extrinsic/instrumental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Equitable access –</a:t>
            </a:r>
            <a:r>
              <a:rPr lang="en"/>
              <a:t> small-scale farmers not left behind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Unforeseen long-term consequences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Regulatory compliance</a:t>
            </a:r>
            <a:endParaRPr b="1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50" y="612013"/>
            <a:ext cx="2617325" cy="3919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000" y="2507575"/>
            <a:ext cx="3348274" cy="245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88725" y="1427250"/>
            <a:ext cx="44535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Developments + Concerns 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453025" y="2784000"/>
            <a:ext cx="8609700" cy="21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could be possible increase the accuracy of the model with a different deep learning network (e.g. </a:t>
            </a:r>
            <a:r>
              <a:rPr lang="en"/>
              <a:t>Convolutional</a:t>
            </a:r>
            <a:r>
              <a:rPr lang="en"/>
              <a:t> neural network)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complex factors </a:t>
            </a:r>
            <a:r>
              <a:rPr lang="en"/>
              <a:t>associated with quality evaluation were left out of the study and our coding demo, which serves as the primary limitation in our work.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model is not 100% accurate, so it can only be used to aid decision making as opposed to running and classifying images independently.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Including the more complicated factors (different color models, accounting for standard deviation, skewness, etc.) should improve the model’s accuracy, eventually to the point where human intervention isn’t necessary.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70" y="587075"/>
            <a:ext cx="3766856" cy="2152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https://link.springer.com/article/10.1007/s11694-018-9913-2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https://th.bing.com/th/id/OIP.sb81F0_hjaPtkEpqGZuyxwHaD4?rs=1&amp;pid=ImgDetMain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https://optical-tech-group.toyotec.com/wp-content/uploads/2021/01/29_1-scaled.jpg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https://www.mobilenews.hsbc.com/wp-content/uploads/2020/08/200812-through-the-eyes-of-a-robot-1600x900-1.jpg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https://www.routledge.co.uk/rsc/images/crccms/blog/HSCX22SCI003-blog-948w-B-Nature_Can_We_Put_A_Value_On_It_Value_Definitions_.jpg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https://thumbs.dreamstime.com/b/happy-farmer-growing-tomatoes-greenhouse-closeup-photo-124252558.jpg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00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https://www.linkedin.com/posts/yuryshamrei_the-future-of-farming-where-iot-ai-and-activity-7184128078565015552-nd8n/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